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90" r:id="rId3"/>
    <p:sldId id="295" r:id="rId4"/>
    <p:sldId id="294" r:id="rId5"/>
    <p:sldId id="296" r:id="rId6"/>
    <p:sldId id="293" r:id="rId7"/>
    <p:sldId id="292" r:id="rId8"/>
    <p:sldId id="298" r:id="rId9"/>
    <p:sldId id="297" r:id="rId10"/>
    <p:sldId id="299" r:id="rId11"/>
    <p:sldId id="270" r:id="rId12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176"/>
    <p:restoredTop sz="94648"/>
  </p:normalViewPr>
  <p:slideViewPr>
    <p:cSldViewPr snapToGrid="0">
      <p:cViewPr>
        <p:scale>
          <a:sx n="72" d="100"/>
          <a:sy n="72" d="100"/>
        </p:scale>
        <p:origin x="-9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96645" rIns="96645" bIns="9664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306" marR="0" lvl="1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6612" marR="0" lvl="2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9918" marR="0" lvl="3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224" marR="0" lvl="4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6531" marR="0" lvl="5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9837" marR="0" lvl="6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83143" marR="0" lvl="7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6449" marR="0" lvl="8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96645" rIns="96645" bIns="9664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306" marR="0" lvl="1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6612" marR="0" lvl="2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9918" marR="0" lvl="3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224" marR="0" lvl="4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6531" marR="0" lvl="5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9837" marR="0" lvl="6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83143" marR="0" lvl="7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6449" marR="0" lvl="8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96645" rIns="96645" bIns="9664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96645" rIns="96645" bIns="9664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306" marR="0" lvl="1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6612" marR="0" lvl="2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9918" marR="0" lvl="3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224" marR="0" lvl="4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6531" marR="0" lvl="5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9837" marR="0" lvl="6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83143" marR="0" lvl="7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6449" marR="0" lvl="8" indent="0" algn="l" rtl="0">
              <a:spcBef>
                <a:spcPts val="0"/>
              </a:spcBef>
              <a:buSzPct val="77777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6113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660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endParaRPr sz="1300"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05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63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0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78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70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81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t" anchorCtr="0">
            <a:noAutofit/>
          </a:bodyPr>
          <a:lstStyle/>
          <a:p>
            <a:pPr>
              <a:buSzPct val="25000"/>
              <a:buNone/>
            </a:pPr>
            <a:r>
              <a:rPr lang="ro-RO" sz="1300" dirty="0"/>
              <a:t>Ă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wrap="square"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o-R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o-R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01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o-R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o-R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0" y="-214368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27939" y="1002411"/>
            <a:ext cx="8229600" cy="22216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048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o-RO" sz="4800" b="0" i="0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ro-RO" sz="48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School without walls</a:t>
            </a:r>
            <a:r>
              <a:rPr lang="ro-RO" sz="48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0" marR="0" lvl="0" indent="-1143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o-RO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 +  KA 201 Strategic partenerships project</a:t>
            </a:r>
          </a:p>
          <a:p>
            <a:pPr marL="0" marR="0" lvl="0" indent="-1143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o-RO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– 1 – TRO1 – KA201 </a:t>
            </a:r>
            <a:r>
              <a:rPr lang="ro-RO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034306</a:t>
            </a:r>
          </a:p>
          <a:p>
            <a:pPr marL="0" marR="0" lvl="0" indent="-1143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o-RO" sz="2400" b="1" dirty="0" smtClean="0"/>
              <a:t>Intâlnirea coordonatorilor  de proiect </a:t>
            </a:r>
          </a:p>
          <a:p>
            <a:pPr marL="0" marR="0" lvl="0" indent="-1143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o-RO" sz="2400" b="1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Komotini – Grecia </a:t>
            </a:r>
          </a:p>
          <a:p>
            <a:pPr marL="0" marR="0" lvl="0" indent="-1143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o-RO" sz="2400" b="1" dirty="0" smtClean="0"/>
              <a:t>5-6 decembrie 2017</a:t>
            </a:r>
            <a:endParaRPr lang="ro-RO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lla\Desktop\Schools without walls\Poze Comotini\20171206_1048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226" y="3516933"/>
            <a:ext cx="6188765" cy="2811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0" y="-214368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844015"/>
            <a:ext cx="8229600" cy="31316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o-RO" sz="2000" b="1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Concluzii</a:t>
            </a:r>
            <a:endParaRPr lang="ro-RO" sz="1800" b="0" i="0" u="none" strike="noStrike" cap="none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o-RO" sz="1600" dirty="0" smtClean="0"/>
              <a:t>Întâlnirea de proiect de la </a:t>
            </a:r>
            <a:r>
              <a:rPr lang="ro-RO" sz="1600" dirty="0" err="1" smtClean="0"/>
              <a:t>Komotini-</a:t>
            </a:r>
            <a:r>
              <a:rPr lang="ro-RO" sz="1600" dirty="0" smtClean="0"/>
              <a:t> Grecia a partenerilor din țările partenere a contribuit la</a:t>
            </a:r>
            <a:r>
              <a:rPr lang="en-GB" sz="1600" dirty="0" smtClean="0"/>
              <a:t>:</a:t>
            </a:r>
            <a:endParaRPr lang="ro-RO" sz="1600" dirty="0" smtClean="0"/>
          </a:p>
          <a:p>
            <a:pPr marL="82550" indent="-285750"/>
            <a:r>
              <a:rPr lang="ro-RO" sz="1600" dirty="0" smtClean="0"/>
              <a:t>realizarea unei comunicări eficiente între parteneri, clarificarea aspectelor importante ( termene, mod de implicare etc.);</a:t>
            </a:r>
          </a:p>
          <a:p>
            <a:pPr marL="82550" indent="-285750"/>
            <a:r>
              <a:rPr lang="ro-RO" sz="1600" dirty="0" smtClean="0"/>
              <a:t>prezentarea activităților specifice, de etapă, organizate de fiecare partener, în vederea atingerii obiectivelor proiectului,  </a:t>
            </a:r>
          </a:p>
          <a:p>
            <a:pPr marL="82550" indent="-285750"/>
            <a:r>
              <a:rPr lang="ro-RO" sz="1600" dirty="0"/>
              <a:t>a</a:t>
            </a:r>
            <a:r>
              <a:rPr lang="ro-RO" sz="1600" dirty="0" smtClean="0"/>
              <a:t>sigurarea unui feed-back al activităților organizate din partea echipei de proiect;</a:t>
            </a:r>
            <a:endParaRPr lang="en-GB" sz="1600" dirty="0" smtClean="0"/>
          </a:p>
          <a:p>
            <a:pPr marL="82550" indent="-285750"/>
            <a:r>
              <a:rPr lang="ro-RO" sz="1600" dirty="0"/>
              <a:t>s</a:t>
            </a:r>
            <a:r>
              <a:rPr lang="ro-RO" sz="1600" dirty="0" smtClean="0"/>
              <a:t>tabilirea etapelor și modalităților ulterioare de realizare a proiectului;</a:t>
            </a:r>
            <a:endParaRPr lang="en-GB" sz="1600" dirty="0" smtClean="0"/>
          </a:p>
          <a:p>
            <a:pPr marL="82550" indent="-285750"/>
            <a:r>
              <a:rPr lang="ro-RO" sz="1600" dirty="0"/>
              <a:t>i</a:t>
            </a:r>
            <a:r>
              <a:rPr lang="ro-RO" sz="1600" dirty="0" smtClean="0"/>
              <a:t>nstruirea participanților la întâlnire în vederea implementării activităților practice ale proiectului;</a:t>
            </a:r>
          </a:p>
          <a:p>
            <a:pPr marL="82550" indent="-285750"/>
            <a:r>
              <a:rPr lang="ro-RO" sz="1600" dirty="0" smtClean="0"/>
              <a:t>Schimb de experiență și interacțiuni educaționale, lingvistice și culturale ale echipelor de proiect din țările participante.</a:t>
            </a:r>
            <a:endParaRPr lang="en-GB" sz="1600" dirty="0" smtClean="0"/>
          </a:p>
          <a:p>
            <a:pPr marL="82550" indent="-285750"/>
            <a:endParaRPr lang="ro-RO" sz="1800" dirty="0"/>
          </a:p>
          <a:p>
            <a:pPr marL="82550" indent="-285750"/>
            <a:endParaRPr lang="ro-RO" sz="1800" dirty="0" smtClean="0"/>
          </a:p>
          <a:p>
            <a:pPr marL="82550" indent="-285750"/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lla\Desktop\Schools without walls\Poze Comotini\IMG_45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913" y="4518991"/>
            <a:ext cx="7209183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2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Shape 237"/>
          <p:cNvGrpSpPr/>
          <p:nvPr/>
        </p:nvGrpSpPr>
        <p:grpSpPr>
          <a:xfrm>
            <a:off x="4439" y="0"/>
            <a:ext cx="9143087" cy="6878526"/>
            <a:chOff x="-1" y="-27384"/>
            <a:chExt cx="9143087" cy="6878526"/>
          </a:xfrm>
        </p:grpSpPr>
        <p:pic>
          <p:nvPicPr>
            <p:cNvPr id="238" name="Shape 238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Shape 2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124745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Ευχαριστω πολυ</a:t>
            </a:r>
            <a:r>
              <a:rPr lang="ro-RO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 lang="ro-RO"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 descr="C:\Users\Lenovo\Desktop\New folder\imagesE1XOD72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8290" y="1988840"/>
            <a:ext cx="4971981" cy="360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2" name="Shape 242" descr="C:\Users\Lenovo\Desktop\New folder\Polonia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54408">
            <a:off x="5105720" y="5523011"/>
            <a:ext cx="944639" cy="94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C:\Users\Lenovo\Desktop\New folder\Turcia 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913698">
            <a:off x="819724" y="5656701"/>
            <a:ext cx="1221041" cy="80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 descr="C:\Users\Lenovo\Desktop\New folder\Romania 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29920">
            <a:off x="3131159" y="5556014"/>
            <a:ext cx="1006864" cy="100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C:\Users\Lenovo\Desktop\New folder\Grecia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124742">
            <a:off x="7048241" y="5481181"/>
            <a:ext cx="1198493" cy="82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ine 5" descr="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999" y="144663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lla\Desktop\Schools without walls\Poze Comotini\IMG_45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175" y="1988840"/>
            <a:ext cx="7129668" cy="35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0" y="-52444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031851" y="1113184"/>
            <a:ext cx="7435219" cy="27299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360000" algn="just">
              <a:spcBef>
                <a:spcPts val="360"/>
              </a:spcBef>
              <a:buNone/>
            </a:pPr>
            <a:r>
              <a:rPr lang="ro-RO" sz="1800" dirty="0"/>
              <a:t>Proiectul </a:t>
            </a:r>
            <a:r>
              <a:rPr lang="ro-RO" sz="1800" b="1" dirty="0">
                <a:solidFill>
                  <a:srgbClr val="00B0F0"/>
                </a:solidFill>
              </a:rPr>
              <a:t>„Școala fără ziduri</a:t>
            </a:r>
            <a:r>
              <a:rPr lang="ro-RO" sz="1800" b="1" dirty="0" smtClean="0">
                <a:solidFill>
                  <a:srgbClr val="00B0F0"/>
                </a:solidFill>
              </a:rPr>
              <a:t>“ -SWW</a:t>
            </a:r>
            <a:r>
              <a:rPr lang="en-US" sz="1800" b="1" dirty="0" smtClean="0">
                <a:solidFill>
                  <a:srgbClr val="00B0F0"/>
                </a:solidFill>
              </a:rPr>
              <a:t> </a:t>
            </a:r>
            <a:r>
              <a:rPr lang="ro-RO" sz="1800" dirty="0" smtClean="0"/>
              <a:t>urmărește</a:t>
            </a:r>
            <a:r>
              <a:rPr lang="ro-RO" sz="1800" dirty="0"/>
              <a:t> dezvoltarea și schimbul de bune practici între Turcia, România, Grecia si Polonia, în domeniul activităților </a:t>
            </a:r>
            <a:r>
              <a:rPr lang="ro-RO" sz="1800" dirty="0" smtClean="0"/>
              <a:t>educaționale școlare </a:t>
            </a:r>
            <a:r>
              <a:rPr lang="ro-RO" sz="1800" dirty="0"/>
              <a:t>și </a:t>
            </a:r>
            <a:r>
              <a:rPr lang="ro-RO" sz="1800" dirty="0" smtClean="0"/>
              <a:t>extrașcolare, prin  implicarea partenerilor din comunitate și transferul procesului </a:t>
            </a:r>
            <a:r>
              <a:rPr lang="ro-RO" sz="1800" dirty="0"/>
              <a:t>educativ </a:t>
            </a:r>
            <a:r>
              <a:rPr lang="ro-RO" sz="1800" dirty="0" smtClean="0"/>
              <a:t>în medii </a:t>
            </a:r>
            <a:r>
              <a:rPr lang="ro-RO" sz="1800" dirty="0" err="1" smtClean="0"/>
              <a:t>nonformale</a:t>
            </a:r>
            <a:r>
              <a:rPr lang="ro-RO" sz="1800" dirty="0" smtClean="0"/>
              <a:t> și informale - </a:t>
            </a:r>
            <a:r>
              <a:rPr lang="ro-RO" sz="1800" dirty="0"/>
              <a:t>muzee, centre de educație </a:t>
            </a:r>
            <a:r>
              <a:rPr lang="ro-RO" sz="1800" dirty="0" smtClean="0"/>
              <a:t>pentru </a:t>
            </a:r>
            <a:r>
              <a:rPr lang="ro-RO" sz="1800" dirty="0"/>
              <a:t>mediu și instituții culturale. </a:t>
            </a:r>
            <a:endParaRPr lang="ro-RO" sz="1800" dirty="0" smtClean="0"/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la\Desktop\Schools without walls\Poze Comotini\20171205_090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52" y="2743200"/>
            <a:ext cx="7435218" cy="3762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971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168215" y="-248872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19973" y="674998"/>
            <a:ext cx="8260724" cy="5699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3603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o-RO" altLang="en-US" sz="18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3603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PARTENERII PROIECTULUI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o-RO" altLang="en-US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Turcia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Trabzon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 Egitim 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Mudurlugu, </a:t>
            </a: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Trabzon</a:t>
            </a:r>
            <a:endParaRPr lang="ro-RO" altLang="en-US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Bilim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Sanat 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Merkezi,Trabzon </a:t>
            </a:r>
            <a:r>
              <a:rPr lang="ro-RO" alt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Kultur</a:t>
            </a:r>
            <a:endParaRPr lang="ro-RO" altLang="en-US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Turizm 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Mudurlugu,Ortahisar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IMKB Mesleki ve Teknik Anadolu Lisesi</a:t>
            </a:r>
            <a:endParaRPr lang="ro-RO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o-RO" altLang="en-US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Polonia</a:t>
            </a:r>
            <a:endParaRPr lang="ro-RO" alt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Miasto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Zywiec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Gimnazjum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 1 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Jana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Pawla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w </a:t>
            </a: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Zywcu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Muzuem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Miejskie</a:t>
            </a:r>
            <a:endParaRPr lang="ro-RO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o-RO" altLang="en-US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Grecia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Eastern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Macedonia - Thrace Regional </a:t>
            </a:r>
            <a:endParaRPr lang="ro-RO" altLang="en-US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Directorate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Primary and Secondary 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, Environmental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of 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Maronias, </a:t>
            </a: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Lykeio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Xylaganis</a:t>
            </a:r>
            <a:endParaRPr lang="ro-RO" alt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o-RO" altLang="en-US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România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Inspectoratul Școlar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Judetean 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Iasi, Colegiul </a:t>
            </a:r>
            <a:r>
              <a:rPr lang="ro-RO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</a:t>
            </a:r>
            <a:r>
              <a:rPr lang="ro-RO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Administrativ, Complexul Național Muzeal Moldova Iași</a:t>
            </a:r>
          </a:p>
          <a:p>
            <a:pPr marL="0" lvl="0" indent="360000" algn="just">
              <a:spcBef>
                <a:spcPts val="360"/>
              </a:spcBef>
              <a:buClrTx/>
              <a:buSzTx/>
              <a:buNone/>
            </a:pPr>
            <a:r>
              <a:rPr lang="ro-RO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Colaborarea </a:t>
            </a:r>
            <a:r>
              <a:rPr lang="ro-RO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dintre  școlile și instituțiile din proiect </a:t>
            </a:r>
            <a:r>
              <a:rPr lang="ro-RO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</a:t>
            </a:r>
            <a:r>
              <a:rPr lang="ro-RO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 scop asigurarea condițiilor de dezvoltare a potențialului creativ al elevilor și de a-i determina să aibă o atitudine  activă în dobândirea de cunoștințe, aptitudini și competențe prin activități practice, culturale și experimentale, de a asigura un cadru adecvat pentru  </a:t>
            </a:r>
            <a:r>
              <a:rPr lang="ro-RO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lang="ro-RO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socializare și de realizare </a:t>
            </a:r>
            <a:r>
              <a:rPr lang="ro-RO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experiențelor </a:t>
            </a:r>
            <a:r>
              <a:rPr lang="ro-RO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folositoare în viața personală și profesională.</a:t>
            </a:r>
            <a:endParaRPr lang="ro-RO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5703">
            <a:off x="4089332" y="773761"/>
            <a:ext cx="4949151" cy="38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20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0" y="-214368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43270"/>
            <a:ext cx="3938954" cy="47575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114300" algn="just">
              <a:spcBef>
                <a:spcPts val="360"/>
              </a:spcBef>
              <a:buNone/>
            </a:pPr>
            <a:r>
              <a:rPr lang="ro-RO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800" b="1" dirty="0" err="1" smtClean="0">
                <a:solidFill>
                  <a:srgbClr val="00B050"/>
                </a:solidFill>
              </a:rPr>
              <a:t>Komotini</a:t>
            </a:r>
            <a:r>
              <a:rPr lang="ro-RO" sz="1800" b="1" dirty="0" smtClean="0">
                <a:solidFill>
                  <a:srgbClr val="00B050"/>
                </a:solidFill>
              </a:rPr>
              <a:t>, Grecia </a:t>
            </a:r>
            <a:r>
              <a:rPr lang="ro-RO" sz="1800" dirty="0" smtClean="0">
                <a:solidFill>
                  <a:srgbClr val="000000"/>
                </a:solidFill>
              </a:rPr>
              <a:t>- </a:t>
            </a:r>
            <a:r>
              <a:rPr lang="ro-RO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locul celei de-a  treia întâlniri a coordonatorilor de  proiect din cele patru țări.</a:t>
            </a:r>
          </a:p>
          <a:p>
            <a:pPr marL="0" marR="0" lvl="0" indent="-1143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ro-RO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14300" algn="just">
              <a:spcBef>
                <a:spcPts val="360"/>
              </a:spcBef>
              <a:buNone/>
            </a:pPr>
            <a:r>
              <a:rPr lang="ro-RO" sz="1800" dirty="0" smtClean="0"/>
              <a:t>     </a:t>
            </a:r>
            <a:r>
              <a:rPr lang="en-GB" sz="1800" dirty="0" err="1" smtClean="0"/>
              <a:t>Komotini</a:t>
            </a:r>
            <a:r>
              <a:rPr lang="en-GB" sz="1800" dirty="0" smtClean="0"/>
              <a:t> </a:t>
            </a:r>
            <a:r>
              <a:rPr lang="ro-RO" sz="1800" dirty="0" smtClean="0"/>
              <a:t> - </a:t>
            </a:r>
            <a:r>
              <a:rPr lang="en-GB" sz="1800" dirty="0" smtClean="0"/>
              <a:t> </a:t>
            </a:r>
            <a:r>
              <a:rPr lang="en-GB" sz="1800" dirty="0" err="1" smtClean="0"/>
              <a:t>oraş</a:t>
            </a:r>
            <a:r>
              <a:rPr lang="ro-RO" sz="1800" dirty="0" smtClean="0"/>
              <a:t> multietnic (jumătate din populație o reprezintă musulmanii) din</a:t>
            </a:r>
            <a:r>
              <a:rPr lang="en-GB" sz="1800" dirty="0" smtClean="0"/>
              <a:t> </a:t>
            </a:r>
            <a:r>
              <a:rPr lang="en-GB" sz="1800" dirty="0" err="1"/>
              <a:t>nord-estul</a:t>
            </a:r>
            <a:r>
              <a:rPr lang="en-GB" sz="1800" dirty="0"/>
              <a:t> </a:t>
            </a:r>
            <a:r>
              <a:rPr lang="en-GB" sz="1800" dirty="0" err="1" smtClean="0"/>
              <a:t>Greciei</a:t>
            </a:r>
            <a:r>
              <a:rPr lang="ro-RO" sz="1800" dirty="0" smtClean="0"/>
              <a:t>, </a:t>
            </a:r>
            <a:r>
              <a:rPr lang="en-GB" sz="1800" dirty="0" err="1" smtClean="0"/>
              <a:t>capitala</a:t>
            </a:r>
            <a:r>
              <a:rPr lang="en-GB" sz="1800" dirty="0" smtClean="0"/>
              <a:t> </a:t>
            </a:r>
            <a:r>
              <a:rPr lang="en-GB" sz="1800" dirty="0" err="1"/>
              <a:t>regiunii</a:t>
            </a:r>
            <a:r>
              <a:rPr lang="en-GB" sz="1800" dirty="0"/>
              <a:t> </a:t>
            </a:r>
            <a:r>
              <a:rPr lang="en-GB" sz="1800" dirty="0" smtClean="0"/>
              <a:t>Macedonia </a:t>
            </a:r>
            <a:r>
              <a:rPr lang="en-GB" sz="1800" dirty="0"/>
              <a:t>de </a:t>
            </a:r>
            <a:r>
              <a:rPr lang="en-GB" sz="1800" dirty="0" err="1"/>
              <a:t>Est</a:t>
            </a:r>
            <a:r>
              <a:rPr lang="en-GB" sz="1800" dirty="0"/>
              <a:t> </a:t>
            </a:r>
            <a:r>
              <a:rPr lang="en-GB" sz="1800" dirty="0" err="1"/>
              <a:t>şi</a:t>
            </a:r>
            <a:r>
              <a:rPr lang="en-GB" sz="1800" dirty="0"/>
              <a:t> </a:t>
            </a:r>
            <a:r>
              <a:rPr lang="en-GB" sz="1800" dirty="0" err="1"/>
              <a:t>Tracia</a:t>
            </a:r>
            <a:r>
              <a:rPr lang="en-GB" sz="1800" dirty="0"/>
              <a:t> </a:t>
            </a:r>
            <a:r>
              <a:rPr lang="en-GB" sz="1800" dirty="0" err="1"/>
              <a:t>şi</a:t>
            </a:r>
            <a:r>
              <a:rPr lang="en-GB" sz="1800" dirty="0"/>
              <a:t> a </a:t>
            </a:r>
            <a:r>
              <a:rPr lang="en-GB" sz="1800" dirty="0" err="1"/>
              <a:t>regiunii</a:t>
            </a:r>
            <a:r>
              <a:rPr lang="en-GB" sz="1800" dirty="0"/>
              <a:t> </a:t>
            </a:r>
            <a:r>
              <a:rPr lang="en-GB" sz="1800" dirty="0" err="1"/>
              <a:t>Rodopi</a:t>
            </a:r>
            <a:r>
              <a:rPr lang="ro-RO" sz="1800" dirty="0" smtClean="0"/>
              <a:t>. Se află la </a:t>
            </a:r>
            <a:r>
              <a:rPr lang="en-GB" sz="1800" dirty="0" smtClean="0"/>
              <a:t>la </a:t>
            </a:r>
            <a:r>
              <a:rPr lang="en-GB" sz="1800" dirty="0"/>
              <a:t>22 km de Bulgaria, 258 km de </a:t>
            </a:r>
            <a:r>
              <a:rPr lang="en-GB" sz="1800" dirty="0" err="1"/>
              <a:t>Salonic</a:t>
            </a:r>
            <a:r>
              <a:rPr lang="en-GB" sz="1800" dirty="0"/>
              <a:t>, </a:t>
            </a:r>
            <a:r>
              <a:rPr lang="ro-RO" sz="1800" dirty="0" smtClean="0"/>
              <a:t>la 30 de km de </a:t>
            </a:r>
            <a:r>
              <a:rPr lang="en-GB" sz="1800" dirty="0" smtClean="0"/>
              <a:t>mare</a:t>
            </a:r>
            <a:r>
              <a:rPr lang="ro-RO" sz="1800" dirty="0" smtClean="0"/>
              <a:t> – Maronia (</a:t>
            </a:r>
            <a:r>
              <a:rPr lang="vi-VN" sz="1800" dirty="0" smtClean="0"/>
              <a:t>Ulise a </a:t>
            </a:r>
            <a:r>
              <a:rPr lang="vi-VN" sz="1800" dirty="0"/>
              <a:t>scăpat de </a:t>
            </a:r>
            <a:r>
              <a:rPr lang="vi-VN" sz="1800" b="1" dirty="0">
                <a:solidFill>
                  <a:srgbClr val="00B050"/>
                </a:solidFill>
              </a:rPr>
              <a:t>ciclopul </a:t>
            </a:r>
            <a:r>
              <a:rPr lang="vi-VN" sz="1800" b="1" dirty="0" smtClean="0">
                <a:solidFill>
                  <a:srgbClr val="00B050"/>
                </a:solidFill>
              </a:rPr>
              <a:t>Polyphem</a:t>
            </a:r>
            <a:r>
              <a:rPr lang="ro-RO" sz="1800" dirty="0" smtClean="0"/>
              <a:t>,</a:t>
            </a:r>
            <a:r>
              <a:rPr lang="vi-VN" sz="1800" dirty="0" smtClean="0"/>
              <a:t> </a:t>
            </a:r>
            <a:r>
              <a:rPr lang="vi-VN" sz="1800" dirty="0"/>
              <a:t>îmbătându-l cu vin din Maronia</a:t>
            </a:r>
            <a:r>
              <a:rPr lang="ro-RO" sz="1800" dirty="0" smtClean="0"/>
              <a:t> ).</a:t>
            </a:r>
          </a:p>
          <a:p>
            <a:pPr marL="0" lvl="0" indent="-114300" algn="just">
              <a:spcBef>
                <a:spcPts val="360"/>
              </a:spcBef>
              <a:buNone/>
            </a:pPr>
            <a:r>
              <a:rPr lang="ro-RO" sz="1800" dirty="0" smtClean="0"/>
              <a:t>Este un oraș cu mulți studenți care învață la </a:t>
            </a:r>
            <a:r>
              <a:rPr lang="ro-RO" sz="1800" b="1" dirty="0" smtClean="0">
                <a:solidFill>
                  <a:srgbClr val="C00000"/>
                </a:solidFill>
              </a:rPr>
              <a:t>Universitatea </a:t>
            </a:r>
            <a:r>
              <a:rPr lang="ro-RO" sz="1800" b="1" dirty="0" err="1" smtClean="0">
                <a:solidFill>
                  <a:srgbClr val="C00000"/>
                </a:solidFill>
              </a:rPr>
              <a:t>Democritus</a:t>
            </a:r>
            <a:r>
              <a:rPr lang="ro-RO" sz="1800" b="1" dirty="0" smtClean="0">
                <a:solidFill>
                  <a:srgbClr val="C00000"/>
                </a:solidFill>
              </a:rPr>
              <a:t> din Tracia</a:t>
            </a:r>
            <a:r>
              <a:rPr lang="ro-RO" sz="1800" dirty="0" smtClean="0"/>
              <a:t>.</a:t>
            </a:r>
          </a:p>
          <a:p>
            <a:pPr marL="0" lvl="0" indent="-114300" algn="just">
              <a:spcBef>
                <a:spcPts val="360"/>
              </a:spcBef>
              <a:buNone/>
            </a:pPr>
            <a:r>
              <a:rPr lang="ro-RO" sz="1800" b="0" i="0" u="none" strike="noStrike" cap="none" dirty="0" smtClean="0">
                <a:solidFill>
                  <a:schemeClr val="dk1"/>
                </a:solidFill>
                <a:sym typeface="Calibri"/>
              </a:rPr>
              <a:t>   </a:t>
            </a:r>
            <a:r>
              <a:rPr lang="ro-RO" sz="1800" dirty="0" smtClean="0"/>
              <a:t>                                        </a:t>
            </a:r>
          </a:p>
          <a:p>
            <a:pPr marL="0" lvl="0" indent="-114300" algn="just">
              <a:spcBef>
                <a:spcPts val="360"/>
              </a:spcBef>
              <a:buNone/>
            </a:pPr>
            <a:r>
              <a:rPr lang="ro-RO" sz="1800" dirty="0"/>
              <a:t> </a:t>
            </a:r>
            <a:r>
              <a:rPr lang="ro-RO" sz="1800" dirty="0" smtClean="0"/>
              <a:t>                                                                                                                                         </a:t>
            </a:r>
            <a:endParaRPr sz="18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1493" y="1354015"/>
            <a:ext cx="3602892" cy="4688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48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0" y="-214368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194618"/>
            <a:ext cx="8229600" cy="1583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114300" algn="just">
              <a:spcBef>
                <a:spcPts val="360"/>
              </a:spcBef>
              <a:buNone/>
            </a:pPr>
            <a:r>
              <a:rPr lang="ro-RO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o-RO" sz="1800" dirty="0" smtClean="0"/>
              <a:t>Conform </a:t>
            </a:r>
            <a:r>
              <a:rPr lang="ro-RO" sz="1800" dirty="0"/>
              <a:t>agendei, în </a:t>
            </a:r>
            <a:r>
              <a:rPr lang="ro-RO" sz="1800" b="1" dirty="0">
                <a:solidFill>
                  <a:srgbClr val="00B050"/>
                </a:solidFill>
              </a:rPr>
              <a:t>prima zi </a:t>
            </a:r>
            <a:r>
              <a:rPr lang="ro-RO" sz="1800" dirty="0"/>
              <a:t>a întâlnirii </a:t>
            </a:r>
            <a:r>
              <a:rPr lang="ro-RO" sz="1800" dirty="0" smtClean="0"/>
              <a:t>fiecare partener </a:t>
            </a:r>
            <a:r>
              <a:rPr lang="ro-RO" sz="1800" dirty="0"/>
              <a:t>din proiect </a:t>
            </a:r>
            <a:r>
              <a:rPr lang="ro-RO" sz="1800" dirty="0" smtClean="0"/>
              <a:t>a </a:t>
            </a:r>
            <a:r>
              <a:rPr lang="ro-RO" sz="1800" dirty="0"/>
              <a:t>prezentat activitățile </a:t>
            </a:r>
            <a:r>
              <a:rPr lang="ro-RO" sz="1800" dirty="0" smtClean="0"/>
              <a:t>derulate în ultimele luni.                                                                                                                             </a:t>
            </a:r>
          </a:p>
          <a:p>
            <a:pPr marL="0" marR="0" lvl="0" indent="-1143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o-RO" sz="1800" dirty="0"/>
              <a:t> </a:t>
            </a:r>
            <a:r>
              <a:rPr lang="ro-RO" sz="1800" dirty="0" smtClean="0"/>
              <a:t>    </a:t>
            </a:r>
            <a:r>
              <a:rPr lang="ro-RO" sz="1800" dirty="0" smtClean="0">
                <a:solidFill>
                  <a:srgbClr val="00B050"/>
                </a:solidFill>
              </a:rPr>
              <a:t>Reprezentanții ISJ Iași</a:t>
            </a:r>
            <a:r>
              <a:rPr lang="ro-RO" sz="1800" dirty="0" smtClean="0"/>
              <a:t> au prezentat un  material privind </a:t>
            </a:r>
            <a:r>
              <a:rPr lang="ro-RO" sz="1800" dirty="0"/>
              <a:t>asigurarea </a:t>
            </a:r>
            <a:r>
              <a:rPr lang="ro-RO" sz="1800" dirty="0" smtClean="0"/>
              <a:t>calității și rezultatele de la  evaluarea pe baza chestionarelor după  activitățile  organizate  în Turcia (Trabzon, aprilie 2017) și România (Iași, octombrie 2017).</a:t>
            </a:r>
            <a:endParaRPr lang="ro-RO" sz="1800" dirty="0"/>
          </a:p>
          <a:p>
            <a:pPr marL="0" lvl="0" indent="-114300" algn="just">
              <a:spcBef>
                <a:spcPts val="360"/>
              </a:spcBef>
              <a:buNone/>
            </a:pPr>
            <a:endParaRPr lang="ro-RO" sz="1800" dirty="0" smtClean="0"/>
          </a:p>
          <a:p>
            <a:pPr marL="0" lvl="0" indent="-114300" algn="just">
              <a:spcBef>
                <a:spcPts val="360"/>
              </a:spcBef>
              <a:buNone/>
            </a:pPr>
            <a:r>
              <a:rPr lang="ro-RO" sz="1800" dirty="0"/>
              <a:t> </a:t>
            </a:r>
            <a:r>
              <a:rPr lang="ro-RO" sz="1800" dirty="0" smtClean="0"/>
              <a:t>                                                                  </a:t>
            </a:r>
            <a:endParaRPr sz="18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72318">
            <a:off x="1066838" y="3117117"/>
            <a:ext cx="2969266" cy="3146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6083">
            <a:off x="5000255" y="3102455"/>
            <a:ext cx="3215907" cy="3172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041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14748" y="-214368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ro-RO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962" y="1033224"/>
            <a:ext cx="7669162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14300" algn="just">
              <a:spcBef>
                <a:spcPts val="360"/>
              </a:spcBef>
            </a:pP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Echipa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ro-R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Colegiul Economic </a:t>
            </a:r>
            <a:r>
              <a:rPr lang="ro-RO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 Iași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a prezentat </a:t>
            </a:r>
            <a:r>
              <a:rPr lang="ro-RO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activitățile extrașcolare organizate în perioada 9-13 octombrie </a:t>
            </a:r>
            <a:r>
              <a:rPr lang="ro-RO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2017, </a:t>
            </a:r>
            <a:r>
              <a:rPr lang="ro-RO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cu ocazia întâlnirii la </a:t>
            </a:r>
            <a:r>
              <a:rPr lang="ro-RO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Iași </a:t>
            </a:r>
            <a:r>
              <a:rPr lang="ro-RO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elevilor și profesorilor din școlile partenere din Grecia, Polonia și Turcia</a:t>
            </a:r>
            <a:r>
              <a:rPr lang="ro-RO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  <a:p>
            <a:pPr lvl="0" indent="-114300" algn="just">
              <a:spcBef>
                <a:spcPts val="360"/>
              </a:spcBef>
            </a:pPr>
            <a:r>
              <a:rPr lang="ro-RO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 asemenea, a fost prezentat Ghidul de bune practici, r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ealizat </a:t>
            </a:r>
            <a:r>
              <a:rPr lang="vi-VN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 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echipa </a:t>
            </a:r>
            <a:r>
              <a:rPr lang="vi-VN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 proiect al 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colegiului</a:t>
            </a:r>
            <a:r>
              <a:rPr lang="ro-RO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și 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utilizat </a:t>
            </a:r>
            <a:r>
              <a:rPr lang="vi-VN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în 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activitățil</a:t>
            </a:r>
            <a:r>
              <a:rPr lang="ro-RO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vi-VN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extrașcolare organizate și desfășurate la Iași, în 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octombrie </a:t>
            </a:r>
            <a:r>
              <a:rPr lang="vi-VN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2017. </a:t>
            </a:r>
            <a:r>
              <a:rPr lang="ro-RO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Materialul s-a bucurat de 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apreci</a:t>
            </a:r>
            <a:r>
              <a:rPr lang="ro-RO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ere și a fost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vi-VN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dat ca exemplu pentru realizarea unor instrumente asemănătoare și de către ceilalți participanți ai proiectului</a:t>
            </a:r>
            <a:r>
              <a:rPr lang="vi-VN" sz="18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  <a:endParaRPr lang="vi-VN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205" y="3745966"/>
            <a:ext cx="3357809" cy="2652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219" y="3669843"/>
            <a:ext cx="3367900" cy="2691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4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0" y="-214368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397480"/>
            <a:ext cx="8229600" cy="47286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o-RO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Coordonatorul proiectului a prezentat platforma educațională SWW </a:t>
            </a:r>
            <a:r>
              <a:rPr lang="ro-RO" sz="1800" dirty="0" smtClean="0"/>
              <a:t>pe</a:t>
            </a:r>
            <a:r>
              <a:rPr lang="ro-RO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vor fi încărcate  documente, fotografii, video realizate în cadrul activităților proiectului și modele de realizare a planurilor de lecție pentru activitățile specifice proiectuui: istorie, ecologie, tradiții.</a:t>
            </a:r>
            <a:endParaRPr lang="ro-RO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383" y="2691441"/>
            <a:ext cx="4701397" cy="3234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27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914" y="-52444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239772" y="2073078"/>
            <a:ext cx="3608361" cy="3089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ro-RO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ro-RO" sz="1800" dirty="0" smtClean="0"/>
              <a:t>     </a:t>
            </a:r>
            <a:r>
              <a:rPr lang="ro-RO" sz="1800" dirty="0" smtClean="0">
                <a:solidFill>
                  <a:srgbClr val="00B050"/>
                </a:solidFill>
              </a:rPr>
              <a:t>În a doua zi </a:t>
            </a:r>
            <a:r>
              <a:rPr lang="ro-RO" sz="1800" dirty="0" smtClean="0"/>
              <a:t>a întâlnirii de proiect, au fost organizate activități practice:   </a:t>
            </a:r>
          </a:p>
          <a:p>
            <a:pPr marL="82550" marR="0" lvl="0" indent="-285750" algn="l" rtl="0">
              <a:spcBef>
                <a:spcPts val="640"/>
              </a:spcBef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ro-RO" sz="1800" dirty="0" smtClean="0"/>
              <a:t>vizita ghidată la Muzeul de folclor și istorie din </a:t>
            </a:r>
            <a:r>
              <a:rPr lang="ro-RO" sz="1800" dirty="0" err="1" smtClean="0"/>
              <a:t>Komotini</a:t>
            </a:r>
            <a:endParaRPr lang="ro-RO" sz="1800" dirty="0" smtClean="0"/>
          </a:p>
          <a:p>
            <a:pPr marL="82550" marR="0" lvl="0" indent="-285750" algn="l" rtl="0">
              <a:spcBef>
                <a:spcPts val="640"/>
              </a:spcBef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ro-RO" sz="1800" dirty="0" smtClean="0"/>
              <a:t>pregătirea preparatelor tradiționale din gastronomia Traciei (</a:t>
            </a:r>
            <a:r>
              <a:rPr lang="el-GR" sz="1800" dirty="0" smtClean="0"/>
              <a:t> ξιμαρικα)</a:t>
            </a:r>
            <a:r>
              <a:rPr lang="ro-RO" sz="1800" dirty="0" smtClean="0"/>
              <a:t> – </a:t>
            </a:r>
            <a:r>
              <a:rPr lang="ro-RO" sz="1800" dirty="0" err="1" smtClean="0"/>
              <a:t>Let</a:t>
            </a:r>
            <a:r>
              <a:rPr lang="ro-RO" sz="1800" dirty="0" smtClean="0"/>
              <a:t>' s </a:t>
            </a:r>
            <a:r>
              <a:rPr lang="ro-RO" sz="1800" dirty="0" err="1" smtClean="0"/>
              <a:t>cook</a:t>
            </a:r>
            <a:r>
              <a:rPr lang="ro-RO" sz="1800" dirty="0" smtClean="0"/>
              <a:t> </a:t>
            </a:r>
            <a:r>
              <a:rPr lang="ro-RO" sz="1800" dirty="0" err="1" smtClean="0"/>
              <a:t>together</a:t>
            </a:r>
            <a:r>
              <a:rPr lang="ro-RO" sz="1800" dirty="0" smtClean="0"/>
              <a:t>. </a:t>
            </a: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ro-RO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92"/>
          <p:cNvSpPr txBox="1">
            <a:spLocks/>
          </p:cNvSpPr>
          <p:nvPr/>
        </p:nvSpPr>
        <p:spPr>
          <a:xfrm>
            <a:off x="514807" y="3079488"/>
            <a:ext cx="7958237" cy="3089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-114300" algn="ctr">
              <a:spcBef>
                <a:spcPts val="360"/>
              </a:spcBef>
              <a:buFont typeface="Arial"/>
              <a:buNone/>
            </a:pPr>
            <a:endParaRPr lang="ro-RO" sz="1800" dirty="0" smtClean="0"/>
          </a:p>
          <a:p>
            <a:pPr marL="0" indent="-203200">
              <a:buFont typeface="Arial"/>
              <a:buNone/>
            </a:pPr>
            <a:endParaRPr lang="ro-RO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37" y="1457256"/>
            <a:ext cx="4348246" cy="432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742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0" y="-214368"/>
            <a:ext cx="9143086" cy="6885384"/>
            <a:chOff x="0" y="-27384"/>
            <a:chExt cx="9143086" cy="6878526"/>
          </a:xfrm>
        </p:grpSpPr>
        <p:pic>
          <p:nvPicPr>
            <p:cNvPr id="90" name="Shape 90" descr="F:\Kituri\sistem\Adobe Photoshop CS6 Extended 13.0.1.1 Portable by CheshireCat\template economic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85478" cy="6851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-27384"/>
              <a:ext cx="9143085" cy="9229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844014"/>
            <a:ext cx="8229600" cy="52821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ro-RO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Imagin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-52444"/>
            <a:ext cx="2374490" cy="6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677577"/>
            <a:ext cx="3680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03200" algn="just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Cu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această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ocazie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fiecare participant prezent la întâlnirea de proiect a trebuit să se implice activ în prepararea de tăiței 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664" y="898837"/>
            <a:ext cx="4006253" cy="285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295465" y="4475906"/>
            <a:ext cx="3529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 algn="just"/>
            <a:r>
              <a:rPr lang="ro-RO" sz="1600" dirty="0" smtClean="0"/>
              <a:t>     Echipa </a:t>
            </a:r>
            <a:r>
              <a:rPr lang="ro-RO" sz="1600" dirty="0"/>
              <a:t>din România a dat dovadă de tenacitate și a obținut produse finite apreciate de către toți cei prezenți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75" y="3758124"/>
            <a:ext cx="4020769" cy="273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30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rolul managerial inter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630</Words>
  <Application>Microsoft Office PowerPoint</Application>
  <PresentationFormat>On-screen Show (4:3)</PresentationFormat>
  <Paragraphs>72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Controlul managerial intern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.</dc:creator>
  <cp:lastModifiedBy>gc</cp:lastModifiedBy>
  <cp:revision>49</cp:revision>
  <dcterms:modified xsi:type="dcterms:W3CDTF">2017-12-13T11:45:51Z</dcterms:modified>
</cp:coreProperties>
</file>